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65" r:id="rId10"/>
    <p:sldId id="284" r:id="rId11"/>
    <p:sldId id="259" r:id="rId12"/>
    <p:sldId id="274" r:id="rId13"/>
    <p:sldId id="275" r:id="rId14"/>
    <p:sldId id="276" r:id="rId15"/>
    <p:sldId id="285" r:id="rId16"/>
    <p:sldId id="278" r:id="rId17"/>
    <p:sldId id="279" r:id="rId18"/>
    <p:sldId id="277" r:id="rId19"/>
    <p:sldId id="282" r:id="rId20"/>
    <p:sldId id="280" r:id="rId21"/>
    <p:sldId id="281" r:id="rId22"/>
    <p:sldId id="287" r:id="rId23"/>
    <p:sldId id="283" r:id="rId24"/>
    <p:sldId id="286" r:id="rId2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3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3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3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3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3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3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3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3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3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0272-1086-4959-A1CB-0F7725032489}">
      <dsp:nvSpPr>
        <dsp:cNvPr id="0" name=""/>
        <dsp:cNvSpPr/>
      </dsp:nvSpPr>
      <dsp:spPr>
        <a:xfrm>
          <a:off x="5410200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27"/>
              </a:lnTo>
              <a:lnTo>
                <a:pt x="2892792" y="251027"/>
              </a:lnTo>
              <a:lnTo>
                <a:pt x="2892792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4453904" y="2894496"/>
          <a:ext cx="358610" cy="1099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39"/>
              </a:lnTo>
              <a:lnTo>
                <a:pt x="358610" y="10997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5364479" y="1197072"/>
          <a:ext cx="91440" cy="502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2517407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2892792" y="0"/>
              </a:moveTo>
              <a:lnTo>
                <a:pt x="2892792" y="251027"/>
              </a:lnTo>
              <a:lnTo>
                <a:pt x="0" y="251027"/>
              </a:lnTo>
              <a:lnTo>
                <a:pt x="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14831" y="1703"/>
          <a:ext cx="2390737" cy="11953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Preprocessing</a:t>
          </a:r>
          <a:endParaRPr lang="LID4096" sz="2700" kern="1200" dirty="0"/>
        </a:p>
      </dsp:txBody>
      <dsp:txXfrm>
        <a:off x="4214831" y="1703"/>
        <a:ext cx="2390737" cy="1195368"/>
      </dsp:txXfrm>
    </dsp:sp>
    <dsp:sp modelId="{326CE7D6-6834-4866-A774-08C7F76C3F45}">
      <dsp:nvSpPr>
        <dsp:cNvPr id="0" name=""/>
        <dsp:cNvSpPr/>
      </dsp:nvSpPr>
      <dsp:spPr>
        <a:xfrm>
          <a:off x="1322038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1322038" y="1699127"/>
        <a:ext cx="2390737" cy="1195368"/>
      </dsp:txXfrm>
    </dsp:sp>
    <dsp:sp modelId="{3EA8413E-BA80-4314-A094-C21DAA203C7D}">
      <dsp:nvSpPr>
        <dsp:cNvPr id="0" name=""/>
        <dsp:cNvSpPr/>
      </dsp:nvSpPr>
      <dsp:spPr>
        <a:xfrm>
          <a:off x="4214831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4214831" y="1699127"/>
        <a:ext cx="2390737" cy="1195368"/>
      </dsp:txXfrm>
    </dsp:sp>
    <dsp:sp modelId="{B4CA39BA-0295-4CD3-A23A-48326E93D79B}">
      <dsp:nvSpPr>
        <dsp:cNvPr id="0" name=""/>
        <dsp:cNvSpPr/>
      </dsp:nvSpPr>
      <dsp:spPr>
        <a:xfrm>
          <a:off x="4812515" y="3396551"/>
          <a:ext cx="2390737" cy="11953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XGBoost</a:t>
          </a:r>
          <a:endParaRPr lang="LID4096" sz="2700" kern="1200" dirty="0"/>
        </a:p>
      </dsp:txBody>
      <dsp:txXfrm>
        <a:off x="4812515" y="3396551"/>
        <a:ext cx="2390737" cy="1195368"/>
      </dsp:txXfrm>
    </dsp:sp>
    <dsp:sp modelId="{2214693C-75A7-4DA1-A788-DE8A06A06373}">
      <dsp:nvSpPr>
        <dsp:cNvPr id="0" name=""/>
        <dsp:cNvSpPr/>
      </dsp:nvSpPr>
      <dsp:spPr>
        <a:xfrm>
          <a:off x="7107623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VGG16</a:t>
          </a:r>
          <a:endParaRPr lang="LID4096" sz="2700" kern="1200" dirty="0"/>
        </a:p>
      </dsp:txBody>
      <dsp:txXfrm>
        <a:off x="7107623" y="1699127"/>
        <a:ext cx="2390737" cy="11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895519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5DD2D8-CD90-5949-B939-79328D7DB5D5}"/>
              </a:ext>
            </a:extLst>
          </p:cNvPr>
          <p:cNvSpPr txBox="1"/>
          <p:nvPr/>
        </p:nvSpPr>
        <p:spPr>
          <a:xfrm rot="16200000">
            <a:off x="4411679" y="4916031"/>
            <a:ext cx="11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3ED273-BF34-EC45-242E-BA61C8592373}"/>
              </a:ext>
            </a:extLst>
          </p:cNvPr>
          <p:cNvSpPr/>
          <p:nvPr/>
        </p:nvSpPr>
        <p:spPr>
          <a:xfrm>
            <a:off x="1" y="1105786"/>
            <a:ext cx="3657600" cy="363823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6D68D4-85CC-2E51-4755-B377A8880006}"/>
              </a:ext>
            </a:extLst>
          </p:cNvPr>
          <p:cNvSpPr/>
          <p:nvPr/>
        </p:nvSpPr>
        <p:spPr>
          <a:xfrm>
            <a:off x="3802506" y="197933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D6FDA5-F894-41F4-F6A9-165FB79280A8}"/>
              </a:ext>
            </a:extLst>
          </p:cNvPr>
          <p:cNvSpPr/>
          <p:nvPr/>
        </p:nvSpPr>
        <p:spPr>
          <a:xfrm>
            <a:off x="3765128" y="4466874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5E8265-AB36-97FF-A86F-265BDB8D2F73}"/>
              </a:ext>
            </a:extLst>
          </p:cNvPr>
          <p:cNvSpPr/>
          <p:nvPr/>
        </p:nvSpPr>
        <p:spPr>
          <a:xfrm>
            <a:off x="7194292" y="120659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C7FFE-4C6B-5D87-5022-CE149DB7E816}"/>
              </a:ext>
            </a:extLst>
          </p:cNvPr>
          <p:cNvSpPr/>
          <p:nvPr/>
        </p:nvSpPr>
        <p:spPr>
          <a:xfrm>
            <a:off x="0" y="4821355"/>
            <a:ext cx="3657601" cy="203664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C50FB-D695-E412-671A-61C469A18F3B}"/>
              </a:ext>
            </a:extLst>
          </p:cNvPr>
          <p:cNvSpPr/>
          <p:nvPr/>
        </p:nvSpPr>
        <p:spPr>
          <a:xfrm>
            <a:off x="3797899" y="1105785"/>
            <a:ext cx="3161820" cy="77044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DC9B0-E048-D272-E4CE-2E34142ED1B8}"/>
              </a:ext>
            </a:extLst>
          </p:cNvPr>
          <p:cNvSpPr/>
          <p:nvPr/>
        </p:nvSpPr>
        <p:spPr>
          <a:xfrm>
            <a:off x="3765128" y="950614"/>
            <a:ext cx="3236576" cy="2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66029-3D00-84F1-F2DF-D7677BE7E24D}"/>
              </a:ext>
            </a:extLst>
          </p:cNvPr>
          <p:cNvSpPr txBox="1"/>
          <p:nvPr/>
        </p:nvSpPr>
        <p:spPr>
          <a:xfrm>
            <a:off x="9931650" y="4744016"/>
            <a:ext cx="205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connected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5AF6C-D72A-8DF1-610D-2305B07E2E63}"/>
              </a:ext>
            </a:extLst>
          </p:cNvPr>
          <p:cNvSpPr txBox="1"/>
          <p:nvPr/>
        </p:nvSpPr>
        <p:spPr>
          <a:xfrm>
            <a:off x="9931649" y="5520590"/>
            <a:ext cx="205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EB443-EE4D-7C52-F8EE-29494D41CBEB}"/>
              </a:ext>
            </a:extLst>
          </p:cNvPr>
          <p:cNvSpPr txBox="1"/>
          <p:nvPr/>
        </p:nvSpPr>
        <p:spPr>
          <a:xfrm>
            <a:off x="9969276" y="6388213"/>
            <a:ext cx="205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Softmax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probabilities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1942-6A46-2AE6-7455-94D19C063EBA}"/>
              </a:ext>
            </a:extLst>
          </p:cNvPr>
          <p:cNvSpPr txBox="1"/>
          <p:nvPr/>
        </p:nvSpPr>
        <p:spPr>
          <a:xfrm rot="16200000">
            <a:off x="7795034" y="2653404"/>
            <a:ext cx="60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B3902DBD-3ED0-D692-4F23-FA6A19EB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194561"/>
            <a:ext cx="5213390" cy="4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792D-69F0-4516-8B27-A093A9D74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32000" r="40656" b="28544"/>
          <a:stretch/>
        </p:blipFill>
        <p:spPr>
          <a:xfrm>
            <a:off x="5375980" y="2469767"/>
            <a:ext cx="6631619" cy="37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E26B3-A3C6-1739-1C4A-A974E11EE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2" t="53988" r="28416" b="28548"/>
          <a:stretch/>
        </p:blipFill>
        <p:spPr>
          <a:xfrm>
            <a:off x="5700666" y="3567065"/>
            <a:ext cx="6491334" cy="28337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5FFF5A-014E-E78F-BA5E-6787966F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719781"/>
            <a:ext cx="4255648" cy="50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2E9C8-D19A-19A5-C737-954FB520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t="54203" r="28282" b="27472"/>
          <a:stretch/>
        </p:blipFill>
        <p:spPr>
          <a:xfrm>
            <a:off x="6517742" y="4231758"/>
            <a:ext cx="5557315" cy="2519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95CD4-FFF8-AB13-951D-270289F0A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20" t="38713" r="23750" b="40165"/>
          <a:stretch/>
        </p:blipFill>
        <p:spPr>
          <a:xfrm>
            <a:off x="116943" y="4231757"/>
            <a:ext cx="6318784" cy="23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0.95                                                  Accuracy: 0.97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6B913F-1D09-CED0-2F52-A9C499C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61" y="1734351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CA6B-5E3A-C089-E153-37DA089F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1802478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7170" name="Picture 2" descr="VGG 16 Easiest Explanation. VGG16: It is a convolutional ...">
            <a:extLst>
              <a:ext uri="{FF2B5EF4-FFF2-40B4-BE49-F238E27FC236}">
                <a16:creationId xmlns:a16="http://schemas.microsoft.com/office/drawing/2014/main" id="{B1638DA7-1AAC-2D29-D3F9-DC795CB0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84" y="0"/>
            <a:ext cx="6921716" cy="55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63062-6A87-6D0C-5151-08513C55824E}"/>
              </a:ext>
            </a:extLst>
          </p:cNvPr>
          <p:cNvSpPr txBox="1"/>
          <p:nvPr/>
        </p:nvSpPr>
        <p:spPr>
          <a:xfrm>
            <a:off x="0" y="2196063"/>
            <a:ext cx="6097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base_model</a:t>
            </a:r>
            <a:r>
              <a:rPr lang="en-US" sz="1400" dirty="0"/>
              <a:t> = VGG16(</a:t>
            </a:r>
            <a:r>
              <a:rPr lang="en-US" sz="1400" dirty="0" err="1"/>
              <a:t>input_shape</a:t>
            </a:r>
            <a:r>
              <a:rPr lang="en-US" sz="1400" dirty="0"/>
              <a:t>=(IMAGE_SIZE,IMAGE_SIZE,3), </a:t>
            </a:r>
            <a:r>
              <a:rPr lang="en-US" sz="1400" dirty="0" err="1"/>
              <a:t>include_top</a:t>
            </a:r>
            <a:r>
              <a:rPr lang="en-US" sz="1400" dirty="0"/>
              <a:t>=False, weights='</a:t>
            </a:r>
            <a:r>
              <a:rPr lang="en-US" sz="1400" dirty="0" err="1"/>
              <a:t>imagenet</a:t>
            </a:r>
            <a:r>
              <a:rPr lang="en-US" sz="1400" dirty="0"/>
              <a:t>')</a:t>
            </a:r>
          </a:p>
          <a:p>
            <a:r>
              <a:rPr lang="en-US" sz="1400" dirty="0"/>
              <a:t># Set all layers to non-trainable</a:t>
            </a:r>
          </a:p>
          <a:p>
            <a:r>
              <a:rPr lang="en-US" sz="1400" dirty="0"/>
              <a:t>for layer in </a:t>
            </a:r>
            <a:r>
              <a:rPr lang="en-US" sz="1400" dirty="0" err="1"/>
              <a:t>base_model.layers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layer.trainable</a:t>
            </a:r>
            <a:r>
              <a:rPr lang="en-US" sz="1400" dirty="0"/>
              <a:t> = False</a:t>
            </a:r>
          </a:p>
          <a:p>
            <a:r>
              <a:rPr lang="en-US" sz="1400" dirty="0"/>
              <a:t># Set the last </a:t>
            </a:r>
            <a:r>
              <a:rPr lang="en-US" sz="1400" dirty="0" err="1"/>
              <a:t>vgg</a:t>
            </a:r>
            <a:r>
              <a:rPr lang="en-US" sz="1400" dirty="0"/>
              <a:t> block to trainable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[-2].trainable = True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[-3].trainable = True</a:t>
            </a:r>
          </a:p>
          <a:p>
            <a:r>
              <a:rPr lang="en-US" sz="1400" dirty="0" err="1"/>
              <a:t>base_model.layers</a:t>
            </a:r>
            <a:r>
              <a:rPr lang="en-US" sz="1400" dirty="0"/>
              <a:t>[-4].trainable = True</a:t>
            </a:r>
          </a:p>
          <a:p>
            <a:endParaRPr lang="en-US" sz="1400" dirty="0"/>
          </a:p>
          <a:p>
            <a:r>
              <a:rPr lang="en-US" sz="1400" dirty="0"/>
              <a:t>model = Sequential()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(Input(shape=(IMAGE_SIZE,IMAGE_SIZE,3)))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base_model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(Flatten())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(Dropout(0.3))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(Dense(128, activation='</a:t>
            </a:r>
            <a:r>
              <a:rPr lang="en-US" sz="1400" dirty="0" err="1"/>
              <a:t>relu</a:t>
            </a:r>
            <a:r>
              <a:rPr lang="en-US" sz="1400" dirty="0"/>
              <a:t>'))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(Dropout(0.2))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unique_labels</a:t>
            </a:r>
            <a:r>
              <a:rPr lang="en-US" sz="1400" dirty="0"/>
              <a:t>), activation='</a:t>
            </a:r>
            <a:r>
              <a:rPr lang="en-US" sz="1400" dirty="0" err="1"/>
              <a:t>softmax</a:t>
            </a:r>
            <a:r>
              <a:rPr lang="en-US" sz="1400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1EB6-6090-60A8-0156-7377EBFE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6" t="37657" r="4356" b="33564"/>
          <a:stretch/>
        </p:blipFill>
        <p:spPr>
          <a:xfrm>
            <a:off x="178052" y="1836288"/>
            <a:ext cx="10130604" cy="232830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13ADBF0-38CB-7F44-2637-7C69BE5A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86" y="4217322"/>
            <a:ext cx="5468070" cy="264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D844-0F98-A568-E8AA-CED2CD52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90888D-2DFD-8C82-F5B1-89E7709E1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75" t="54608" r="28044" b="28020"/>
          <a:stretch/>
        </p:blipFill>
        <p:spPr>
          <a:xfrm>
            <a:off x="5658417" y="2956255"/>
            <a:ext cx="6023538" cy="24770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A4CAA71-2155-DD40-EC17-749738AC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" y="1594236"/>
            <a:ext cx="4208838" cy="49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1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61" y="827240"/>
            <a:ext cx="8610600" cy="1293028"/>
          </a:xfrm>
        </p:spPr>
        <p:txBody>
          <a:bodyPr/>
          <a:lstStyle/>
          <a:p>
            <a:r>
              <a:rPr lang="en-US" dirty="0"/>
              <a:t>Models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A9968-2EBE-FFF1-55DD-0A19BE872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1" t="50000" r="24802" b="38518"/>
          <a:stretch/>
        </p:blipFill>
        <p:spPr>
          <a:xfrm>
            <a:off x="662816" y="2649757"/>
            <a:ext cx="10866367" cy="23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16CA-18DD-378D-79E1-519084E2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91" y="1250941"/>
            <a:ext cx="8610600" cy="129302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4" name="Picture 2" descr="BRAIN/OFF Banner for r/WinStupidPrizes – designPuli">
            <a:extLst>
              <a:ext uri="{FF2B5EF4-FFF2-40B4-BE49-F238E27FC236}">
                <a16:creationId xmlns:a16="http://schemas.microsoft.com/office/drawing/2014/main" id="{57380D8F-C1C2-F72D-E30E-8BFA9C778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2543969"/>
            <a:ext cx="57626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29938</TotalTime>
  <Words>907</Words>
  <Application>Microsoft Office PowerPoint</Application>
  <PresentationFormat>Widescreen</PresentationFormat>
  <Paragraphs>170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Google Sans</vt:lpstr>
      <vt:lpstr>Noto Sans</vt:lpstr>
      <vt:lpstr>Noto Serif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Validation</vt:lpstr>
      <vt:lpstr>Models comparison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38</cp:revision>
  <cp:lastPrinted>2023-08-08T09:36:48Z</cp:lastPrinted>
  <dcterms:created xsi:type="dcterms:W3CDTF">2023-07-17T17:34:13Z</dcterms:created>
  <dcterms:modified xsi:type="dcterms:W3CDTF">2023-08-09T19:14:20Z</dcterms:modified>
</cp:coreProperties>
</file>